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7"/>
  </p:notesMasterIdLst>
  <p:sldIdLst>
    <p:sldId id="257" r:id="rId3"/>
    <p:sldId id="270" r:id="rId4"/>
    <p:sldId id="264" r:id="rId5"/>
    <p:sldId id="265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6E746-C282-4924-8E71-D4B1252F703D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468F8-F78E-48E1-91E2-4A44283E8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78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A80C4-B60D-4F66-B20A-FA3407BE98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206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A80C4-B60D-4F66-B20A-FA3407BE987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443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A80C4-B60D-4F66-B20A-FA3407BE987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06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7B25-5A3C-4395-8538-1C341042C520}" type="datetime1">
              <a:rPr lang="en-GB" smtClean="0"/>
              <a:t>12/08/2022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CRANE Database May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489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51B0-C09D-469A-882C-068EA07E4BD9}" type="datetime1">
              <a:rPr lang="en-GB" smtClean="0"/>
              <a:t>12/08/2022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CRANE Database May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383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A5D-F964-4FD0-864A-95A102D3EF12}" type="datetime1">
              <a:rPr lang="en-GB" smtClean="0"/>
              <a:t>12/08/2022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CRANE Database May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3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2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D3DA-4AD9-40B6-876E-7F139F7169D7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4A47-9833-4193-AA6A-D30807A7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797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D3DA-4AD9-40B6-876E-7F139F7169D7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4A47-9833-4193-AA6A-D30807A7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558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D3DA-4AD9-40B6-876E-7F139F7169D7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4A47-9833-4193-AA6A-D30807A7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480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D3DA-4AD9-40B6-876E-7F139F7169D7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4A47-9833-4193-AA6A-D30807A7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228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D3DA-4AD9-40B6-876E-7F139F7169D7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4A47-9833-4193-AA6A-D30807A7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458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D3DA-4AD9-40B6-876E-7F139F7169D7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4A47-9833-4193-AA6A-D30807A7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448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D3DA-4AD9-40B6-876E-7F139F7169D7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4A47-9833-4193-AA6A-D30807A7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738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D3DA-4AD9-40B6-876E-7F139F7169D7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4A47-9833-4193-AA6A-D30807A7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51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4557-898C-4E6A-BB8B-1CF09B04D9F1}" type="datetime1">
              <a:rPr lang="en-GB" smtClean="0"/>
              <a:t>12/08/2022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CRANE Database May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5155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D3DA-4AD9-40B6-876E-7F139F7169D7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4A47-9833-4193-AA6A-D30807A7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006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D3DA-4AD9-40B6-876E-7F139F7169D7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4A47-9833-4193-AA6A-D30807A7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949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D3DA-4AD9-40B6-876E-7F139F7169D7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E4A47-9833-4193-AA6A-D30807A7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418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40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2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91" y="4074178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E3B58-8AF4-4FF8-826A-239A3E797C31}" type="datetime1">
              <a:rPr lang="en-GB" smtClean="0"/>
              <a:t>12/08/2022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CRANE Database May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476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546B5-C7D0-497D-BBF3-F67962E6DFAA}" type="datetime1">
              <a:rPr lang="en-GB" smtClean="0"/>
              <a:t>12/08/2022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CRANE Database May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140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4" y="3429004"/>
            <a:ext cx="3820055" cy="269716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4"/>
            <a:ext cx="3822192" cy="269716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7BAB0-2B67-4235-9467-B733C09CA763}" type="datetime1">
              <a:rPr lang="en-GB" smtClean="0"/>
              <a:t>12/08/2022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CRANE Database May 2014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418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1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753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58518-5DBF-405D-8720-F45161FF1DE1}" type="datetime1">
              <a:rPr lang="en-GB" smtClean="0"/>
              <a:t>12/08/2022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CRANE Database May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503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4C6F-EFE5-44E9-BF1E-6D721D17D4E2}" type="datetime1">
              <a:rPr lang="en-GB" smtClean="0"/>
              <a:t>12/08/2022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CRANE Database May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4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350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3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165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15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35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tx2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88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7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1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5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8E66C-D98F-4FAA-B5D9-11DE8112809C}" type="datetime1">
              <a:rPr lang="en-GB" smtClean="0"/>
              <a:t>12/08/2022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CRANE Database May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545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8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282A21BD-C21A-498E-B5F9-36F779261BDC}" type="datetime1">
              <a:rPr lang="en-GB" smtClean="0"/>
              <a:t>12/08/2022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40" y="6250168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2"/>
                </a:solidFill>
              </a:defRPr>
            </a:lvl1pPr>
          </a:lstStyle>
          <a:p>
            <a:r>
              <a:rPr lang="en-GB"/>
              <a:t>CRANE Database May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9" y="6250167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2"/>
                </a:solidFill>
              </a:defRPr>
            </a:lvl1pPr>
          </a:lstStyle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9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15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05740" indent="-205740" algn="l" defTabSz="6858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32197" indent="-205740" algn="l" defTabSz="6858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50" kern="1200">
          <a:solidFill>
            <a:schemeClr val="tx2"/>
          </a:solidFill>
          <a:latin typeface="+mn-lt"/>
          <a:ea typeface="+mn-ea"/>
          <a:cs typeface="+mn-cs"/>
        </a:defRPr>
      </a:lvl2pPr>
      <a:lvl3pPr marL="641747" indent="-171450" algn="l" defTabSz="6858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857250" indent="-171450" algn="l" defTabSz="6858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350" kern="1200">
          <a:solidFill>
            <a:schemeClr val="tx2"/>
          </a:solidFill>
          <a:latin typeface="+mn-lt"/>
          <a:ea typeface="+mn-ea"/>
          <a:cs typeface="+mn-cs"/>
        </a:defRPr>
      </a:lvl4pPr>
      <a:lvl5pPr marL="1097280" indent="-171450" algn="l" defTabSz="6858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337310" indent="-171450" algn="l" defTabSz="685800" rtl="0" eaLnBrk="1" latinLnBrk="0" hangingPunct="1">
        <a:spcBef>
          <a:spcPts val="288"/>
        </a:spcBef>
        <a:buClr>
          <a:schemeClr val="accent1"/>
        </a:buClr>
        <a:buFont typeface="Symbol" pitchFamily="18" charset="2"/>
        <a:buChar char="*"/>
        <a:defRPr sz="1050" kern="1200">
          <a:solidFill>
            <a:schemeClr val="tx2"/>
          </a:solidFill>
          <a:latin typeface="+mn-lt"/>
          <a:ea typeface="+mn-ea"/>
          <a:cs typeface="+mn-cs"/>
        </a:defRPr>
      </a:lvl6pPr>
      <a:lvl7pPr marL="1577340" indent="-171450" algn="l" defTabSz="685800" rtl="0" eaLnBrk="1" latinLnBrk="0" hangingPunct="1">
        <a:spcBef>
          <a:spcPts val="288"/>
        </a:spcBef>
        <a:buClr>
          <a:schemeClr val="accent1"/>
        </a:buClr>
        <a:buFont typeface="Symbol" pitchFamily="18" charset="2"/>
        <a:buChar char="*"/>
        <a:defRPr sz="1050" kern="1200">
          <a:solidFill>
            <a:schemeClr val="tx2"/>
          </a:solidFill>
          <a:latin typeface="+mn-lt"/>
          <a:ea typeface="+mn-ea"/>
          <a:cs typeface="+mn-cs"/>
        </a:defRPr>
      </a:lvl7pPr>
      <a:lvl8pPr marL="1817370" indent="-171450" algn="l" defTabSz="685800" rtl="0" eaLnBrk="1" latinLnBrk="0" hangingPunct="1">
        <a:spcBef>
          <a:spcPts val="288"/>
        </a:spcBef>
        <a:buClr>
          <a:schemeClr val="accent1"/>
        </a:buClr>
        <a:buFont typeface="Symbol" pitchFamily="18" charset="2"/>
        <a:buChar char="*"/>
        <a:defRPr sz="1050" kern="120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171450" algn="l" defTabSz="685800" rtl="0" eaLnBrk="1" latinLnBrk="0" hangingPunct="1">
        <a:spcBef>
          <a:spcPts val="288"/>
        </a:spcBef>
        <a:buClr>
          <a:schemeClr val="accent1"/>
        </a:buClr>
        <a:buFont typeface="Symbol" pitchFamily="18" charset="2"/>
        <a:buChar char="*"/>
        <a:defRPr sz="105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1D3DA-4AD9-40B6-876E-7F139F7169D7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4A47-9833-4193-AA6A-D30807A767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46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ane-database.org.uk/resources/guide-quick-reference-for-accessing-the-crane-database/" TargetMode="External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crane-database.org.uk/resources/guide-reasons-speech-outcome-data-not-collected/" TargetMode="External"/><Relationship Id="rId5" Type="http://schemas.openxmlformats.org/officeDocument/2006/relationships/hyperlink" Target="https://www.crane-database.org.uk/resources/quick-reference-for-exporting/" TargetMode="External"/><Relationship Id="rId4" Type="http://schemas.openxmlformats.org/officeDocument/2006/relationships/hyperlink" Target="https://www.crane-database.org.uk/resources/guide-quick-reference-for-managing-patient-record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crane@rcseng.ac.u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83568" y="2868520"/>
            <a:ext cx="7776864" cy="2641848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Calibri" pitchFamily="34" charset="0"/>
                <a:cs typeface="Calibri" pitchFamily="34" charset="0"/>
              </a:rPr>
              <a:t>CRANE Database - </a:t>
            </a:r>
            <a:r>
              <a:rPr lang="en-GB" sz="2800" dirty="0">
                <a:latin typeface="Calibri" pitchFamily="34" charset="0"/>
                <a:cs typeface="Calibri" pitchFamily="34" charset="0"/>
              </a:rPr>
              <a:t>Video Demonstration</a:t>
            </a:r>
          </a:p>
          <a:p>
            <a:r>
              <a:rPr lang="en-GB" sz="2800" dirty="0" smtClean="0">
                <a:latin typeface="Calibri" pitchFamily="34" charset="0"/>
                <a:cs typeface="Calibri" pitchFamily="34" charset="0"/>
              </a:rPr>
              <a:t>Identifying </a:t>
            </a:r>
            <a:r>
              <a:rPr lang="en-GB" sz="2800" dirty="0">
                <a:latin typeface="Calibri" pitchFamily="34" charset="0"/>
                <a:cs typeface="Calibri" pitchFamily="34" charset="0"/>
              </a:rPr>
              <a:t>patients 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missing speech data, at </a:t>
            </a:r>
            <a:r>
              <a:rPr lang="en-GB" sz="2800" dirty="0">
                <a:latin typeface="Calibri" pitchFamily="34" charset="0"/>
                <a:cs typeface="Calibri" pitchFamily="34" charset="0"/>
              </a:rPr>
              <a:t>five 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years of age</a:t>
            </a:r>
            <a:endParaRPr lang="en-GB" sz="2800" dirty="0">
              <a:latin typeface="Calibri" pitchFamily="34" charset="0"/>
              <a:cs typeface="Calibri" pitchFamily="34" charset="0"/>
            </a:endParaRPr>
          </a:p>
          <a:p>
            <a:endParaRPr lang="en-GB" sz="28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GB" sz="2800" smtClean="0">
                <a:latin typeface="Calibri" pitchFamily="34" charset="0"/>
                <a:cs typeface="Calibri" pitchFamily="34" charset="0"/>
              </a:rPr>
              <a:t>August 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2022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187624" y="4578840"/>
            <a:ext cx="6624736" cy="0"/>
          </a:xfrm>
          <a:prstGeom prst="line">
            <a:avLst/>
          </a:prstGeom>
          <a:ln w="63500" cap="rnd">
            <a:solidFill>
              <a:schemeClr val="bg2">
                <a:lumMod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6" descr="RCS_letterhead_pms3165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t="22719" r="64055"/>
          <a:stretch/>
        </p:blipFill>
        <p:spPr bwMode="auto">
          <a:xfrm>
            <a:off x="251520" y="5866450"/>
            <a:ext cx="1800200" cy="874785"/>
          </a:xfrm>
          <a:prstGeom prst="rect">
            <a:avLst/>
          </a:prstGeom>
          <a:ln>
            <a:noFill/>
          </a:ln>
        </p:spPr>
      </p:pic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683568" y="584073"/>
            <a:ext cx="7776864" cy="2016000"/>
          </a:xfrm>
          <a:prstGeom prst="roundRect">
            <a:avLst>
              <a:gd name="adj" fmla="val 16667"/>
            </a:avLst>
          </a:prstGeom>
          <a:noFill/>
          <a:ln w="28575" algn="in">
            <a:solidFill>
              <a:srgbClr val="CCCCE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 descr="S:\CRANE\Logo\CRANE Logos Nov 2015\CRANE logo 2015_Final 201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462" y="656081"/>
            <a:ext cx="4391660" cy="1884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261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"/>
    </mc:Choice>
    <mc:Fallback xmlns="">
      <p:transition spd="slow" advTm="290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peech demo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426" b="11147"/>
          <a:stretch/>
        </p:blipFill>
        <p:spPr>
          <a:xfrm>
            <a:off x="0" y="1342102"/>
            <a:ext cx="9144000" cy="408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3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602"/>
    </mc:Choice>
    <mc:Fallback xmlns="">
      <p:transition spd="slow" advTm="28360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192" objId="3"/>
        <p14:stopEvt time="279648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683568" y="1786528"/>
            <a:ext cx="7704856" cy="4909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 smtClean="0">
                <a:latin typeface="Calibri" pitchFamily="34" charset="0"/>
                <a:cs typeface="Calibri" pitchFamily="34" charset="0"/>
              </a:rPr>
              <a:t>Resources </a:t>
            </a:r>
            <a:r>
              <a:rPr lang="en-GB" sz="3200" dirty="0">
                <a:latin typeface="Calibri" pitchFamily="34" charset="0"/>
                <a:cs typeface="Calibri" pitchFamily="34" charset="0"/>
              </a:rPr>
              <a:t>&amp; </a:t>
            </a:r>
            <a:r>
              <a:rPr lang="en-GB" sz="3200" dirty="0" smtClean="0">
                <a:latin typeface="Calibri" pitchFamily="34" charset="0"/>
                <a:cs typeface="Calibri" pitchFamily="34" charset="0"/>
              </a:rPr>
              <a:t>Guides</a:t>
            </a:r>
            <a:endParaRPr lang="en-GB" sz="12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GB" sz="1600" dirty="0" smtClean="0">
                <a:latin typeface="Calibri" pitchFamily="34" charset="0"/>
                <a:cs typeface="Calibri" pitchFamily="34" charset="0"/>
              </a:rPr>
              <a:t>    </a:t>
            </a:r>
          </a:p>
          <a:p>
            <a:pPr marL="0" indent="0">
              <a:buNone/>
            </a:pPr>
            <a:r>
              <a:rPr lang="en-GB" sz="1600" dirty="0" smtClean="0">
                <a:latin typeface="Calibri" pitchFamily="34" charset="0"/>
                <a:cs typeface="Calibri" pitchFamily="34" charset="0"/>
              </a:rPr>
              <a:t>    Accessing 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the CRANE 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Database:</a:t>
            </a:r>
            <a:endParaRPr lang="en-GB" sz="1600" dirty="0"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  <a:hlinkClick r:id="rId3"/>
              </a:rPr>
              <a:t>https://</a:t>
            </a:r>
            <a:r>
              <a:rPr lang="en-GB" sz="16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  <a:hlinkClick r:id="rId3"/>
              </a:rPr>
              <a:t>www.crane-database.org.uk/resources/guide-quick-reference-for-accessing-the-crane-database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  <a:hlinkClick r:id="rId3"/>
              </a:rPr>
              <a:t>/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GB" sz="1600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endParaRPr lang="en-GB" sz="16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Managing patient records: </a:t>
            </a:r>
          </a:p>
          <a:p>
            <a:pPr marL="170180" indent="0">
              <a:buNone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://www.crane-database.org.uk/resources/guide-quick-reference-for-managing-patient-records/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600" dirty="0" smtClean="0"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endParaRPr lang="en-GB" sz="1600" dirty="0" smtClean="0">
              <a:latin typeface="Calibri" pitchFamily="34" charset="0"/>
              <a:cs typeface="Calibri" pitchFamily="34" charset="0"/>
            </a:endParaRPr>
          </a:p>
          <a:p>
            <a:pPr marL="127635" indent="0">
              <a:buNone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Guide for exporting data from CRANE Database:</a:t>
            </a:r>
          </a:p>
          <a:p>
            <a:pPr marL="127635" indent="0">
              <a:buNone/>
            </a:pPr>
            <a:r>
              <a:rPr lang="en-GB" sz="1600" dirty="0">
                <a:latin typeface="Calibri" pitchFamily="34" charset="0"/>
                <a:cs typeface="Calibri" pitchFamily="34" charset="0"/>
                <a:hlinkClick r:id="rId5"/>
              </a:rPr>
              <a:t>https://www.crane-database.org.uk/resources/quick-reference-for-exporting/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132160" indent="0">
              <a:buNone/>
            </a:pPr>
            <a:endParaRPr lang="en-GB" sz="1600" dirty="0">
              <a:latin typeface="Calibri" pitchFamily="34" charset="0"/>
              <a:cs typeface="Calibri" pitchFamily="34" charset="0"/>
            </a:endParaRPr>
          </a:p>
          <a:p>
            <a:pPr marL="132160" indent="0">
              <a:buNone/>
            </a:pPr>
            <a:r>
              <a:rPr lang="en-GB" sz="1600" dirty="0" smtClean="0">
                <a:latin typeface="Calibri" pitchFamily="34" charset="0"/>
                <a:cs typeface="Calibri" pitchFamily="34" charset="0"/>
              </a:rPr>
              <a:t>Guide on Reasons speech outcome data not collected: </a:t>
            </a:r>
          </a:p>
          <a:p>
            <a:pPr marL="132160" indent="0">
              <a:buNone/>
            </a:pPr>
            <a:r>
              <a:rPr lang="en-GB" sz="1600" dirty="0">
                <a:latin typeface="Calibri" pitchFamily="34" charset="0"/>
                <a:cs typeface="Calibri" pitchFamily="34" charset="0"/>
                <a:hlinkClick r:id="rId6"/>
              </a:rPr>
              <a:t>https://www.crane-database.org.uk/resources/guide-reasons-speech-outcome-data-not-collected</a:t>
            </a:r>
            <a:r>
              <a:rPr lang="en-GB" sz="1600" dirty="0" smtClean="0">
                <a:latin typeface="Calibri" pitchFamily="34" charset="0"/>
                <a:cs typeface="Calibri" pitchFamily="34" charset="0"/>
                <a:hlinkClick r:id="rId6"/>
              </a:rPr>
              <a:t>/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 </a:t>
            </a:r>
            <a:endParaRPr lang="en-GB" sz="4800" b="1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4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 descr="S:\CRANE\Logo\CRANE Logos Nov 2015\CRANE logo 2015_Final 2015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854" y="367825"/>
            <a:ext cx="2520000" cy="10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2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0"/>
    </mc:Choice>
    <mc:Fallback xmlns="">
      <p:transition spd="slow" advTm="236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/>
          <p:cNvSpPr txBox="1">
            <a:spLocks/>
          </p:cNvSpPr>
          <p:nvPr/>
        </p:nvSpPr>
        <p:spPr>
          <a:xfrm>
            <a:off x="467544" y="2060848"/>
            <a:ext cx="7920880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3600" b="1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GB" sz="4400" dirty="0" smtClean="0">
                <a:latin typeface="Calibri" pitchFamily="34" charset="0"/>
                <a:cs typeface="Calibri" pitchFamily="34" charset="0"/>
              </a:rPr>
              <a:t>Thank you</a:t>
            </a:r>
          </a:p>
          <a:p>
            <a:pPr marL="0" indent="0" algn="ctr">
              <a:buNone/>
            </a:pPr>
            <a:endParaRPr lang="en-GB" b="1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If you need further support please get in touch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Email – </a:t>
            </a:r>
            <a:r>
              <a:rPr lang="en-GB" dirty="0" smtClean="0">
                <a:latin typeface="Calibri" pitchFamily="34" charset="0"/>
                <a:cs typeface="Calibri" pitchFamily="34" charset="0"/>
                <a:hlinkClick r:id="rId3"/>
              </a:rPr>
              <a:t>crane@rcseng.ac.uk</a:t>
            </a:r>
            <a:endParaRPr lang="en-GB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Tel – 020 7869 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6610</a:t>
            </a:r>
            <a:endParaRPr lang="en-GB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3200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4800" b="1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4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 descr="S:\CRANE\Logo\CRANE Logos Nov 2015\CRANE logo 2015_Final 201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854" y="367825"/>
            <a:ext cx="2520000" cy="10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74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5"/>
    </mc:Choice>
    <mc:Fallback xmlns="">
      <p:transition spd="slow" advTm="3345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87</Words>
  <Application>Microsoft Office PowerPoint</Application>
  <PresentationFormat>On-screen Show (4:3)</PresentationFormat>
  <Paragraphs>27</Paragraphs>
  <Slides>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Candara</vt:lpstr>
      <vt:lpstr>Symbol</vt:lpstr>
      <vt:lpstr>Waveform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Royal College of Surgeons of England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Hussein Wahedally</dc:creator>
  <cp:lastModifiedBy>Jibby Medina</cp:lastModifiedBy>
  <cp:revision>62</cp:revision>
  <dcterms:created xsi:type="dcterms:W3CDTF">2022-02-03T10:22:13Z</dcterms:created>
  <dcterms:modified xsi:type="dcterms:W3CDTF">2022-08-12T18:27:11Z</dcterms:modified>
</cp:coreProperties>
</file>